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72" r:id="rId11"/>
    <p:sldId id="264" r:id="rId12"/>
    <p:sldId id="265" r:id="rId13"/>
    <p:sldId id="268" r:id="rId14"/>
    <p:sldId id="269" r:id="rId15"/>
    <p:sldId id="267" r:id="rId16"/>
    <p:sldId id="271" r:id="rId17"/>
    <p:sldId id="266" r:id="rId18"/>
  </p:sldIdLst>
  <p:sldSz cx="18288000" cy="10287000"/>
  <p:notesSz cx="7010400" cy="9296400"/>
  <p:embeddedFontLst>
    <p:embeddedFont>
      <p:font typeface="Helvetica World" panose="020B0604020202020204" charset="-128"/>
      <p:regular r:id="rId19"/>
    </p:embeddedFont>
    <p:embeddedFont>
      <p:font typeface="DM Sans" pitchFamily="2" charset="0"/>
      <p:regular r:id="rId20"/>
      <p:bold r:id="rId21"/>
      <p:italic r:id="rId22"/>
      <p:boldItalic r:id="rId23"/>
    </p:embeddedFont>
    <p:embeddedFont>
      <p:font typeface="DM Sans Bold" charset="0"/>
      <p:regular r:id="rId24"/>
      <p:bold r:id="rId25"/>
    </p:embeddedFont>
    <p:embeddedFont>
      <p:font typeface="DM Sans Italics" panose="020B0604020202020204" charset="0"/>
      <p:regular r:id="rId26"/>
    </p:embeddedFont>
    <p:embeddedFont>
      <p:font typeface="Horizon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4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sv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7.sv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sv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3717828" y="-223190"/>
            <a:ext cx="11037140" cy="11037140"/>
          </a:xfrm>
          <a:custGeom>
            <a:avLst/>
            <a:gdLst/>
            <a:ahLst/>
            <a:cxnLst/>
            <a:rect l="l" t="t" r="r" b="b"/>
            <a:pathLst>
              <a:path w="11037140" h="11037140">
                <a:moveTo>
                  <a:pt x="0" y="0"/>
                </a:moveTo>
                <a:lnTo>
                  <a:pt x="11037141" y="0"/>
                </a:lnTo>
                <a:lnTo>
                  <a:pt x="11037141" y="11037140"/>
                </a:lnTo>
                <a:lnTo>
                  <a:pt x="0" y="1103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0"/>
            <a:ext cx="12229514" cy="10590759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51302" t="-8099" r="-16187" b="-691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100445" y="6223511"/>
            <a:ext cx="5043012" cy="4367248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0773193" y="3237980"/>
            <a:ext cx="6764533" cy="4114800"/>
          </a:xfrm>
          <a:custGeom>
            <a:avLst/>
            <a:gdLst/>
            <a:ahLst/>
            <a:cxnLst/>
            <a:rect l="l" t="t" r="r" b="b"/>
            <a:pathLst>
              <a:path w="6764533" h="4114800">
                <a:moveTo>
                  <a:pt x="0" y="0"/>
                </a:moveTo>
                <a:lnTo>
                  <a:pt x="6764533" y="0"/>
                </a:lnTo>
                <a:lnTo>
                  <a:pt x="67645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3827B5-CFCB-FE41-7BC8-6FD9542CD6E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98869-3670-E3B9-E0BA-FE240657E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40" y="497716"/>
            <a:ext cx="12027920" cy="92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16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863613">
            <a:off x="-1069276" y="-2891757"/>
            <a:ext cx="6915324" cy="59886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9870415" flipH="1" flipV="1">
            <a:off x="-8416292" y="504476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12702207" y="12702208"/>
                </a:moveTo>
                <a:lnTo>
                  <a:pt x="0" y="12702208"/>
                </a:lnTo>
                <a:lnTo>
                  <a:pt x="0" y="0"/>
                </a:lnTo>
                <a:lnTo>
                  <a:pt x="12702207" y="0"/>
                </a:lnTo>
                <a:lnTo>
                  <a:pt x="12702207" y="1270220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602" y="8881597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31687" y="984535"/>
            <a:ext cx="10195546" cy="8317931"/>
          </a:xfrm>
          <a:custGeom>
            <a:avLst/>
            <a:gdLst/>
            <a:ahLst/>
            <a:cxnLst/>
            <a:rect l="l" t="t" r="r" b="b"/>
            <a:pathLst>
              <a:path w="10195546" h="8317931">
                <a:moveTo>
                  <a:pt x="0" y="0"/>
                </a:moveTo>
                <a:lnTo>
                  <a:pt x="10195546" y="0"/>
                </a:lnTo>
                <a:lnTo>
                  <a:pt x="10195546" y="8317930"/>
                </a:lnTo>
                <a:lnTo>
                  <a:pt x="0" y="8317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433598">
            <a:off x="12255699" y="-926197"/>
            <a:ext cx="5043012" cy="436724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-9743107">
            <a:off x="14198443" y="167434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0" y="0"/>
                </a:moveTo>
                <a:lnTo>
                  <a:pt x="12702208" y="0"/>
                </a:lnTo>
                <a:lnTo>
                  <a:pt x="12702208" y="12702208"/>
                </a:lnTo>
                <a:lnTo>
                  <a:pt x="0" y="12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2265" y="8787813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C7D2D4-20E7-8D95-3338-7EEEDA03F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47" y="564922"/>
            <a:ext cx="7075983" cy="9157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75FDFD-9234-43DA-CF8E-359E040119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80" y="1049305"/>
            <a:ext cx="6836050" cy="5295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489C6A-6385-7BC1-88BB-3D02DCC82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60" y="2417476"/>
            <a:ext cx="8142840" cy="6307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BA1404-C95A-1290-A257-C0D00399BF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04" y="4616543"/>
            <a:ext cx="7231011" cy="5601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863613">
            <a:off x="-1069276" y="-2891757"/>
            <a:ext cx="6915324" cy="59886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9870415" flipH="1" flipV="1">
            <a:off x="-8416292" y="504476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12702207" y="12702208"/>
                </a:moveTo>
                <a:lnTo>
                  <a:pt x="0" y="12702208"/>
                </a:lnTo>
                <a:lnTo>
                  <a:pt x="0" y="0"/>
                </a:lnTo>
                <a:lnTo>
                  <a:pt x="12702207" y="0"/>
                </a:lnTo>
                <a:lnTo>
                  <a:pt x="12702207" y="1270220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602" y="8881597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74B0E65-7F3C-C314-5CAF-B7B7CF249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61950"/>
            <a:ext cx="7389668" cy="95631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3DDD836-E6EC-F4BA-9F6B-3469502232CC}"/>
              </a:ext>
            </a:extLst>
          </p:cNvPr>
          <p:cNvCxnSpPr>
            <a:cxnSpLocks/>
          </p:cNvCxnSpPr>
          <p:nvPr/>
        </p:nvCxnSpPr>
        <p:spPr>
          <a:xfrm>
            <a:off x="8382000" y="361950"/>
            <a:ext cx="73896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052A2AE-396B-285A-9ED7-183225ADD0B7}"/>
              </a:ext>
            </a:extLst>
          </p:cNvPr>
          <p:cNvCxnSpPr>
            <a:cxnSpLocks/>
          </p:cNvCxnSpPr>
          <p:nvPr/>
        </p:nvCxnSpPr>
        <p:spPr>
          <a:xfrm>
            <a:off x="8382000" y="9925050"/>
            <a:ext cx="73896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7DCAFCB-24AD-9727-34D0-8BD0274734A3}"/>
              </a:ext>
            </a:extLst>
          </p:cNvPr>
          <p:cNvCxnSpPr>
            <a:cxnSpLocks/>
          </p:cNvCxnSpPr>
          <p:nvPr/>
        </p:nvCxnSpPr>
        <p:spPr>
          <a:xfrm>
            <a:off x="8382000" y="361949"/>
            <a:ext cx="0" cy="95631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556350-D478-7199-D463-1BE7B3FAE14B}"/>
              </a:ext>
            </a:extLst>
          </p:cNvPr>
          <p:cNvCxnSpPr>
            <a:cxnSpLocks/>
          </p:cNvCxnSpPr>
          <p:nvPr/>
        </p:nvCxnSpPr>
        <p:spPr>
          <a:xfrm>
            <a:off x="15740292" y="361949"/>
            <a:ext cx="0" cy="95631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2636" y="412618"/>
            <a:ext cx="14622728" cy="9461765"/>
          </a:xfrm>
          <a:custGeom>
            <a:avLst/>
            <a:gdLst/>
            <a:ahLst/>
            <a:cxnLst/>
            <a:rect l="l" t="t" r="r" b="b"/>
            <a:pathLst>
              <a:path w="14622728" h="9461765">
                <a:moveTo>
                  <a:pt x="0" y="0"/>
                </a:moveTo>
                <a:lnTo>
                  <a:pt x="14622728" y="0"/>
                </a:lnTo>
                <a:lnTo>
                  <a:pt x="14622728" y="9461764"/>
                </a:lnTo>
                <a:lnTo>
                  <a:pt x="0" y="9461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95356" y="3448984"/>
            <a:ext cx="1720321" cy="3457845"/>
          </a:xfrm>
          <a:custGeom>
            <a:avLst/>
            <a:gdLst/>
            <a:ahLst/>
            <a:cxnLst/>
            <a:rect l="l" t="t" r="r" b="b"/>
            <a:pathLst>
              <a:path w="1720321" h="3457845">
                <a:moveTo>
                  <a:pt x="0" y="0"/>
                </a:moveTo>
                <a:lnTo>
                  <a:pt x="1720321" y="0"/>
                </a:lnTo>
                <a:lnTo>
                  <a:pt x="1720321" y="3457845"/>
                </a:lnTo>
                <a:lnTo>
                  <a:pt x="0" y="3457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0499" t="-87810" r="-89500" b="-8582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04191" y="585462"/>
            <a:ext cx="3879619" cy="30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5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Horizon"/>
              </a:rPr>
              <a:t>POLISHER INSTALLATION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433598">
            <a:off x="12255699" y="-926197"/>
            <a:ext cx="5043012" cy="436724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-9743107">
            <a:off x="14198443" y="167434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0" y="0"/>
                </a:moveTo>
                <a:lnTo>
                  <a:pt x="12702208" y="0"/>
                </a:lnTo>
                <a:lnTo>
                  <a:pt x="12702208" y="12702208"/>
                </a:lnTo>
                <a:lnTo>
                  <a:pt x="0" y="12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2265" y="8787813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393" y="2956842"/>
            <a:ext cx="10515797" cy="7885400"/>
          </a:xfrm>
          <a:custGeom>
            <a:avLst/>
            <a:gdLst/>
            <a:ahLst/>
            <a:cxnLst/>
            <a:rect l="l" t="t" r="r" b="b"/>
            <a:pathLst>
              <a:path w="10515797" h="7885400">
                <a:moveTo>
                  <a:pt x="0" y="0"/>
                </a:moveTo>
                <a:lnTo>
                  <a:pt x="10515797" y="0"/>
                </a:lnTo>
                <a:lnTo>
                  <a:pt x="10515797" y="7885400"/>
                </a:lnTo>
                <a:lnTo>
                  <a:pt x="0" y="7885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0516" b="-2495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45673"/>
            <a:ext cx="11545578" cy="127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Driving Customer Loyalty and Profits Through Exceptional Service Experiences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90277" y="7886700"/>
            <a:ext cx="8766027" cy="116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4"/>
              </a:lnSpc>
            </a:pPr>
            <a:r>
              <a:rPr lang="en-US" sz="4286" dirty="0">
                <a:solidFill>
                  <a:srgbClr val="000000"/>
                </a:solidFill>
                <a:latin typeface="Horizon"/>
              </a:rPr>
              <a:t>“Customer For Life”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22" t="-10689" r="-5426" b="-705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69046" y="413969"/>
            <a:ext cx="9149908" cy="324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65"/>
              </a:lnSpc>
            </a:pPr>
            <a:r>
              <a:rPr lang="en-US" sz="12760">
                <a:solidFill>
                  <a:srgbClr val="FFFFFF"/>
                </a:solidFill>
                <a:latin typeface="DM Sans Bold"/>
              </a:rPr>
              <a:t>Thank You!</a:t>
            </a:r>
          </a:p>
        </p:txBody>
      </p:sp>
      <p:sp>
        <p:nvSpPr>
          <p:cNvPr id="4" name="Freeform 4"/>
          <p:cNvSpPr/>
          <p:nvPr/>
        </p:nvSpPr>
        <p:spPr>
          <a:xfrm>
            <a:off x="3667105" y="2595216"/>
            <a:ext cx="10953789" cy="6663084"/>
          </a:xfrm>
          <a:custGeom>
            <a:avLst/>
            <a:gdLst/>
            <a:ahLst/>
            <a:cxnLst/>
            <a:rect l="l" t="t" r="r" b="b"/>
            <a:pathLst>
              <a:path w="10953789" h="6663084">
                <a:moveTo>
                  <a:pt x="0" y="0"/>
                </a:moveTo>
                <a:lnTo>
                  <a:pt x="10953790" y="0"/>
                </a:lnTo>
                <a:lnTo>
                  <a:pt x="10953790" y="6663084"/>
                </a:lnTo>
                <a:lnTo>
                  <a:pt x="0" y="666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863613">
            <a:off x="-1069276" y="-2891757"/>
            <a:ext cx="6915324" cy="59886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9870415" flipH="1" flipV="1">
            <a:off x="-8416292" y="504476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12702207" y="12702208"/>
                </a:moveTo>
                <a:lnTo>
                  <a:pt x="0" y="12702208"/>
                </a:lnTo>
                <a:lnTo>
                  <a:pt x="0" y="0"/>
                </a:lnTo>
                <a:lnTo>
                  <a:pt x="12702207" y="0"/>
                </a:lnTo>
                <a:lnTo>
                  <a:pt x="12702207" y="1270220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602" y="8881597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45292" y="7180102"/>
            <a:ext cx="1625991" cy="1599569"/>
          </a:xfrm>
          <a:custGeom>
            <a:avLst/>
            <a:gdLst/>
            <a:ahLst/>
            <a:cxnLst/>
            <a:rect l="l" t="t" r="r" b="b"/>
            <a:pathLst>
              <a:path w="1625991" h="1599569">
                <a:moveTo>
                  <a:pt x="0" y="0"/>
                </a:moveTo>
                <a:lnTo>
                  <a:pt x="1625992" y="0"/>
                </a:lnTo>
                <a:lnTo>
                  <a:pt x="1625992" y="1599569"/>
                </a:lnTo>
                <a:lnTo>
                  <a:pt x="0" y="15995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06697" y="4985938"/>
            <a:ext cx="1427679" cy="1743730"/>
          </a:xfrm>
          <a:custGeom>
            <a:avLst/>
            <a:gdLst/>
            <a:ahLst/>
            <a:cxnLst/>
            <a:rect l="l" t="t" r="r" b="b"/>
            <a:pathLst>
              <a:path w="1427679" h="1743730">
                <a:moveTo>
                  <a:pt x="0" y="0"/>
                </a:moveTo>
                <a:lnTo>
                  <a:pt x="1427679" y="0"/>
                </a:lnTo>
                <a:lnTo>
                  <a:pt x="1427679" y="1743730"/>
                </a:lnTo>
                <a:lnTo>
                  <a:pt x="0" y="17437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45292" y="2981145"/>
            <a:ext cx="1489083" cy="1489083"/>
          </a:xfrm>
          <a:custGeom>
            <a:avLst/>
            <a:gdLst/>
            <a:ahLst/>
            <a:cxnLst/>
            <a:rect l="l" t="t" r="r" b="b"/>
            <a:pathLst>
              <a:path w="1489083" h="1489083">
                <a:moveTo>
                  <a:pt x="0" y="0"/>
                </a:moveTo>
                <a:lnTo>
                  <a:pt x="1489084" y="0"/>
                </a:lnTo>
                <a:lnTo>
                  <a:pt x="1489084" y="1489083"/>
                </a:lnTo>
                <a:lnTo>
                  <a:pt x="0" y="14890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41682" y="1236840"/>
            <a:ext cx="10030516" cy="64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Everyone Wins With Auto Butler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514423" y="3449046"/>
            <a:ext cx="3249946" cy="60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1"/>
              </a:lnSpc>
            </a:pPr>
            <a:r>
              <a:rPr lang="en-US" sz="4256" dirty="0">
                <a:solidFill>
                  <a:srgbClr val="000000"/>
                </a:solidFill>
                <a:latin typeface="DM Sans Bold"/>
              </a:rPr>
              <a:t>Customer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14423" y="5612052"/>
            <a:ext cx="8253282" cy="60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1"/>
              </a:lnSpc>
            </a:pPr>
            <a:r>
              <a:rPr lang="en-US" sz="4256">
                <a:solidFill>
                  <a:srgbClr val="000000"/>
                </a:solidFill>
                <a:latin typeface="DM Sans Bold"/>
              </a:rPr>
              <a:t>Dealership Sales Department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14423" y="7754209"/>
            <a:ext cx="8253282" cy="60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1"/>
              </a:lnSpc>
            </a:pPr>
            <a:r>
              <a:rPr lang="en-US" sz="4256" dirty="0">
                <a:solidFill>
                  <a:srgbClr val="000000"/>
                </a:solidFill>
                <a:latin typeface="DM Sans Bold"/>
              </a:rPr>
              <a:t>Dealership Service Department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433598">
            <a:off x="12255699" y="-926197"/>
            <a:ext cx="5043012" cy="436724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-9743107">
            <a:off x="14198443" y="167434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0" y="0"/>
                </a:moveTo>
                <a:lnTo>
                  <a:pt x="12702208" y="0"/>
                </a:lnTo>
                <a:lnTo>
                  <a:pt x="12702208" y="12702208"/>
                </a:lnTo>
                <a:lnTo>
                  <a:pt x="0" y="12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12895" y="3858253"/>
            <a:ext cx="3044332" cy="3591328"/>
          </a:xfrm>
          <a:custGeom>
            <a:avLst/>
            <a:gdLst/>
            <a:ahLst/>
            <a:cxnLst/>
            <a:rect l="l" t="t" r="r" b="b"/>
            <a:pathLst>
              <a:path w="3044332" h="3591328">
                <a:moveTo>
                  <a:pt x="0" y="0"/>
                </a:moveTo>
                <a:lnTo>
                  <a:pt x="3044332" y="0"/>
                </a:lnTo>
                <a:lnTo>
                  <a:pt x="3044332" y="3591328"/>
                </a:lnTo>
                <a:lnTo>
                  <a:pt x="0" y="3591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5406" y="3858253"/>
            <a:ext cx="3672531" cy="3721755"/>
          </a:xfrm>
          <a:custGeom>
            <a:avLst/>
            <a:gdLst/>
            <a:ahLst/>
            <a:cxnLst/>
            <a:rect l="l" t="t" r="r" b="b"/>
            <a:pathLst>
              <a:path w="3672531" h="3721755">
                <a:moveTo>
                  <a:pt x="0" y="0"/>
                </a:moveTo>
                <a:lnTo>
                  <a:pt x="3672531" y="0"/>
                </a:lnTo>
                <a:lnTo>
                  <a:pt x="3672531" y="3721755"/>
                </a:lnTo>
                <a:lnTo>
                  <a:pt x="0" y="372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55321" y="3858253"/>
            <a:ext cx="3325124" cy="3721755"/>
          </a:xfrm>
          <a:custGeom>
            <a:avLst/>
            <a:gdLst/>
            <a:ahLst/>
            <a:cxnLst/>
            <a:rect l="l" t="t" r="r" b="b"/>
            <a:pathLst>
              <a:path w="3325124" h="3721755">
                <a:moveTo>
                  <a:pt x="0" y="0"/>
                </a:moveTo>
                <a:lnTo>
                  <a:pt x="3325124" y="0"/>
                </a:lnTo>
                <a:lnTo>
                  <a:pt x="3325124" y="3721755"/>
                </a:lnTo>
                <a:lnTo>
                  <a:pt x="0" y="37217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12265" y="8787813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945673"/>
            <a:ext cx="8872850" cy="127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What Makes Us Different:</a:t>
            </a:r>
          </a:p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The Three Pillars of Auto Butler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863613">
            <a:off x="-1069276" y="-2891757"/>
            <a:ext cx="6915324" cy="59886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9870415" flipH="1" flipV="1">
            <a:off x="-8416292" y="504476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12702207" y="12702208"/>
                </a:moveTo>
                <a:lnTo>
                  <a:pt x="0" y="12702208"/>
                </a:lnTo>
                <a:lnTo>
                  <a:pt x="0" y="0"/>
                </a:lnTo>
                <a:lnTo>
                  <a:pt x="12702207" y="0"/>
                </a:lnTo>
                <a:lnTo>
                  <a:pt x="12702207" y="1270220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602" y="8881597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0822" y="1972466"/>
            <a:ext cx="8297839" cy="5932955"/>
          </a:xfrm>
          <a:custGeom>
            <a:avLst/>
            <a:gdLst/>
            <a:ahLst/>
            <a:cxnLst/>
            <a:rect l="l" t="t" r="r" b="b"/>
            <a:pathLst>
              <a:path w="8297839" h="5932955">
                <a:moveTo>
                  <a:pt x="0" y="0"/>
                </a:moveTo>
                <a:lnTo>
                  <a:pt x="8297839" y="0"/>
                </a:lnTo>
                <a:lnTo>
                  <a:pt x="8297839" y="5932955"/>
                </a:lnTo>
                <a:lnTo>
                  <a:pt x="0" y="5932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387138" y="1922723"/>
            <a:ext cx="6589137" cy="64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Program Highlights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87138" y="3192414"/>
            <a:ext cx="7889505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Great front-end profits, $1295 per program sold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7138" y="3916320"/>
            <a:ext cx="7889505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Up to 9 prepaid customer return appointments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87138" y="4640912"/>
            <a:ext cx="7889505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5 year warranty protection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87138" y="5294458"/>
            <a:ext cx="8033356" cy="9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Consistent, quality results from our automated</a:t>
            </a:r>
          </a:p>
          <a:p>
            <a:pPr>
              <a:lnSpc>
                <a:spcPts val="3759"/>
              </a:lnSpc>
            </a:pPr>
            <a:r>
              <a:rPr lang="en-US" sz="2575">
                <a:solidFill>
                  <a:srgbClr val="000000"/>
                </a:solidFill>
                <a:latin typeface="DM Sans"/>
              </a:rPr>
              <a:t>      application process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87138" y="6495300"/>
            <a:ext cx="7889505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Monthly sales training &amp; on-site support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87138" y="7219892"/>
            <a:ext cx="7889505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Optional: and complete car wash system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87138" y="7944485"/>
            <a:ext cx="7889505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Chemicals, parts, &amp; maintenance included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9A8D41-502F-57AF-13F6-87974A1B1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53" y="3296845"/>
            <a:ext cx="4761905" cy="476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433598">
            <a:off x="12255699" y="-926197"/>
            <a:ext cx="5043012" cy="436724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-9743107">
            <a:off x="14198443" y="167434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0" y="0"/>
                </a:moveTo>
                <a:lnTo>
                  <a:pt x="12702208" y="0"/>
                </a:lnTo>
                <a:lnTo>
                  <a:pt x="12702208" y="12702208"/>
                </a:lnTo>
                <a:lnTo>
                  <a:pt x="0" y="12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2265" y="8787813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90573" y="1841976"/>
            <a:ext cx="5998486" cy="7710963"/>
          </a:xfrm>
          <a:custGeom>
            <a:avLst/>
            <a:gdLst/>
            <a:ahLst/>
            <a:cxnLst/>
            <a:rect l="l" t="t" r="r" b="b"/>
            <a:pathLst>
              <a:path w="5998486" h="7710963">
                <a:moveTo>
                  <a:pt x="0" y="0"/>
                </a:moveTo>
                <a:lnTo>
                  <a:pt x="5998487" y="0"/>
                </a:lnTo>
                <a:lnTo>
                  <a:pt x="5998487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45673"/>
            <a:ext cx="8872850" cy="64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Guaranteed Profits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863613">
            <a:off x="-1069276" y="-2891757"/>
            <a:ext cx="6915324" cy="59886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9870415" flipH="1" flipV="1">
            <a:off x="-8416292" y="504476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12702207" y="12702208"/>
                </a:moveTo>
                <a:lnTo>
                  <a:pt x="0" y="12702208"/>
                </a:lnTo>
                <a:lnTo>
                  <a:pt x="0" y="0"/>
                </a:lnTo>
                <a:lnTo>
                  <a:pt x="12702207" y="0"/>
                </a:lnTo>
                <a:lnTo>
                  <a:pt x="12702207" y="1270220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602" y="8881597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44321" y="7118015"/>
            <a:ext cx="3316929" cy="2425504"/>
          </a:xfrm>
          <a:custGeom>
            <a:avLst/>
            <a:gdLst/>
            <a:ahLst/>
            <a:cxnLst/>
            <a:rect l="l" t="t" r="r" b="b"/>
            <a:pathLst>
              <a:path w="3316929" h="2425504">
                <a:moveTo>
                  <a:pt x="0" y="0"/>
                </a:moveTo>
                <a:lnTo>
                  <a:pt x="3316929" y="0"/>
                </a:lnTo>
                <a:lnTo>
                  <a:pt x="3316929" y="2425504"/>
                </a:lnTo>
                <a:lnTo>
                  <a:pt x="0" y="2425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06194" y="6679161"/>
            <a:ext cx="793183" cy="1269093"/>
          </a:xfrm>
          <a:custGeom>
            <a:avLst/>
            <a:gdLst/>
            <a:ahLst/>
            <a:cxnLst/>
            <a:rect l="l" t="t" r="r" b="b"/>
            <a:pathLst>
              <a:path w="793183" h="1269093">
                <a:moveTo>
                  <a:pt x="0" y="0"/>
                </a:moveTo>
                <a:lnTo>
                  <a:pt x="793184" y="0"/>
                </a:lnTo>
                <a:lnTo>
                  <a:pt x="793184" y="1269093"/>
                </a:lnTo>
                <a:lnTo>
                  <a:pt x="0" y="1269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441682" y="1236840"/>
            <a:ext cx="8872850" cy="64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Increased Profits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41682" y="2506530"/>
            <a:ext cx="10623910" cy="9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Average Auto Butler Dealer has 40% penetration rate if a new car sales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1682" y="3567479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Auto Butler is a tangible valued product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41682" y="5769714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Preload Auto Butler inventory for secured profit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41682" y="4331081"/>
            <a:ext cx="10817618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Management fee/dealer accrual/over remittance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41682" y="5054987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Offer single application sales out of service drive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433598">
            <a:off x="12255699" y="-926197"/>
            <a:ext cx="5043012" cy="436724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-9743107">
            <a:off x="14198443" y="167434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0" y="0"/>
                </a:moveTo>
                <a:lnTo>
                  <a:pt x="12702208" y="0"/>
                </a:lnTo>
                <a:lnTo>
                  <a:pt x="12702208" y="12702208"/>
                </a:lnTo>
                <a:lnTo>
                  <a:pt x="0" y="12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2265" y="8787813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3" name="TextBox 51">
            <a:extLst>
              <a:ext uri="{FF2B5EF4-FFF2-40B4-BE49-F238E27FC236}">
                <a16:creationId xmlns:a16="http://schemas.microsoft.com/office/drawing/2014/main" id="{943E689D-0BD9-60FB-057A-B5C5624E746A}"/>
              </a:ext>
            </a:extLst>
          </p:cNvPr>
          <p:cNvSpPr txBox="1"/>
          <p:nvPr/>
        </p:nvSpPr>
        <p:spPr>
          <a:xfrm>
            <a:off x="5637065" y="5023567"/>
            <a:ext cx="1825214" cy="16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6"/>
              </a:lnSpc>
            </a:pPr>
            <a:r>
              <a:rPr lang="en-US" sz="1051" dirty="0">
                <a:solidFill>
                  <a:srgbClr val="0E1010"/>
                </a:solidFill>
                <a:latin typeface="Helvetica World"/>
              </a:rPr>
              <a:t>   $1,295 per program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1F80E2D-DF50-FD8B-F4C3-F041A8FC5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8" y="391475"/>
            <a:ext cx="7419109" cy="960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433598">
            <a:off x="12255699" y="-926197"/>
            <a:ext cx="5043012" cy="436724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-9743107">
            <a:off x="14198443" y="167434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0" y="0"/>
                </a:moveTo>
                <a:lnTo>
                  <a:pt x="12702208" y="0"/>
                </a:lnTo>
                <a:lnTo>
                  <a:pt x="12702208" y="12702208"/>
                </a:lnTo>
                <a:lnTo>
                  <a:pt x="0" y="12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2265" y="8787813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06845">
            <a:off x="2917074" y="3563609"/>
            <a:ext cx="7365480" cy="5266318"/>
          </a:xfrm>
          <a:custGeom>
            <a:avLst/>
            <a:gdLst/>
            <a:ahLst/>
            <a:cxnLst/>
            <a:rect l="l" t="t" r="r" b="b"/>
            <a:pathLst>
              <a:path w="7365480" h="5266318">
                <a:moveTo>
                  <a:pt x="0" y="0"/>
                </a:moveTo>
                <a:lnTo>
                  <a:pt x="7365480" y="0"/>
                </a:lnTo>
                <a:lnTo>
                  <a:pt x="7365480" y="5266318"/>
                </a:lnTo>
                <a:lnTo>
                  <a:pt x="0" y="5266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97476">
            <a:off x="3113436" y="3683555"/>
            <a:ext cx="7365480" cy="5266318"/>
          </a:xfrm>
          <a:custGeom>
            <a:avLst/>
            <a:gdLst/>
            <a:ahLst/>
            <a:cxnLst/>
            <a:rect l="l" t="t" r="r" b="b"/>
            <a:pathLst>
              <a:path w="7365480" h="5266318">
                <a:moveTo>
                  <a:pt x="0" y="0"/>
                </a:moveTo>
                <a:lnTo>
                  <a:pt x="7365480" y="0"/>
                </a:lnTo>
                <a:lnTo>
                  <a:pt x="7365480" y="5266319"/>
                </a:lnTo>
                <a:lnTo>
                  <a:pt x="0" y="5266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9988">
            <a:off x="3274384" y="3905587"/>
            <a:ext cx="7365480" cy="5266318"/>
          </a:xfrm>
          <a:custGeom>
            <a:avLst/>
            <a:gdLst/>
            <a:ahLst/>
            <a:cxnLst/>
            <a:rect l="l" t="t" r="r" b="b"/>
            <a:pathLst>
              <a:path w="7365480" h="5266318">
                <a:moveTo>
                  <a:pt x="0" y="0"/>
                </a:moveTo>
                <a:lnTo>
                  <a:pt x="7365480" y="0"/>
                </a:lnTo>
                <a:lnTo>
                  <a:pt x="7365480" y="5266319"/>
                </a:lnTo>
                <a:lnTo>
                  <a:pt x="0" y="5266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869811" y="3137142"/>
            <a:ext cx="63477" cy="86919"/>
            <a:chOff x="0" y="0"/>
            <a:chExt cx="16718" cy="228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718" cy="22892"/>
            </a:xfrm>
            <a:custGeom>
              <a:avLst/>
              <a:gdLst/>
              <a:ahLst/>
              <a:cxnLst/>
              <a:rect l="l" t="t" r="r" b="b"/>
              <a:pathLst>
                <a:path w="16718" h="22892">
                  <a:moveTo>
                    <a:pt x="0" y="0"/>
                  </a:moveTo>
                  <a:lnTo>
                    <a:pt x="16718" y="0"/>
                  </a:lnTo>
                  <a:lnTo>
                    <a:pt x="16718" y="22892"/>
                  </a:lnTo>
                  <a:lnTo>
                    <a:pt x="0" y="228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6718" cy="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945673"/>
            <a:ext cx="8872850" cy="127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Auto Butler is a Coverage Charge to Visit Your Dealership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411530"/>
            <a:ext cx="8872850" cy="57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>
                <a:solidFill>
                  <a:srgbClr val="C8102E"/>
                </a:solidFill>
                <a:latin typeface="DM Sans Italics"/>
              </a:rPr>
              <a:t>9 Returning Customer Visits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149211" y="3353042"/>
            <a:ext cx="63477" cy="86919"/>
            <a:chOff x="0" y="0"/>
            <a:chExt cx="16718" cy="228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718" cy="22892"/>
            </a:xfrm>
            <a:custGeom>
              <a:avLst/>
              <a:gdLst/>
              <a:ahLst/>
              <a:cxnLst/>
              <a:rect l="l" t="t" r="r" b="b"/>
              <a:pathLst>
                <a:path w="16718" h="22892">
                  <a:moveTo>
                    <a:pt x="0" y="0"/>
                  </a:moveTo>
                  <a:lnTo>
                    <a:pt x="16718" y="0"/>
                  </a:lnTo>
                  <a:lnTo>
                    <a:pt x="16718" y="22892"/>
                  </a:lnTo>
                  <a:lnTo>
                    <a:pt x="0" y="228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6718" cy="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04215" y="3787702"/>
            <a:ext cx="63477" cy="86919"/>
            <a:chOff x="0" y="0"/>
            <a:chExt cx="16718" cy="228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718" cy="22892"/>
            </a:xfrm>
            <a:custGeom>
              <a:avLst/>
              <a:gdLst/>
              <a:ahLst/>
              <a:cxnLst/>
              <a:rect l="l" t="t" r="r" b="b"/>
              <a:pathLst>
                <a:path w="16718" h="22892">
                  <a:moveTo>
                    <a:pt x="0" y="0"/>
                  </a:moveTo>
                  <a:lnTo>
                    <a:pt x="16718" y="0"/>
                  </a:lnTo>
                  <a:lnTo>
                    <a:pt x="16718" y="22892"/>
                  </a:lnTo>
                  <a:lnTo>
                    <a:pt x="0" y="228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6718" cy="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73822" y="3938872"/>
            <a:ext cx="63477" cy="86919"/>
            <a:chOff x="0" y="0"/>
            <a:chExt cx="16718" cy="2289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718" cy="22892"/>
            </a:xfrm>
            <a:custGeom>
              <a:avLst/>
              <a:gdLst/>
              <a:ahLst/>
              <a:cxnLst/>
              <a:rect l="l" t="t" r="r" b="b"/>
              <a:pathLst>
                <a:path w="16718" h="22892">
                  <a:moveTo>
                    <a:pt x="0" y="0"/>
                  </a:moveTo>
                  <a:lnTo>
                    <a:pt x="16718" y="0"/>
                  </a:lnTo>
                  <a:lnTo>
                    <a:pt x="16718" y="22892"/>
                  </a:lnTo>
                  <a:lnTo>
                    <a:pt x="0" y="228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16718" cy="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56322" y="3972807"/>
            <a:ext cx="63477" cy="86919"/>
            <a:chOff x="0" y="0"/>
            <a:chExt cx="16718" cy="228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718" cy="22892"/>
            </a:xfrm>
            <a:custGeom>
              <a:avLst/>
              <a:gdLst/>
              <a:ahLst/>
              <a:cxnLst/>
              <a:rect l="l" t="t" r="r" b="b"/>
              <a:pathLst>
                <a:path w="16718" h="22892">
                  <a:moveTo>
                    <a:pt x="0" y="0"/>
                  </a:moveTo>
                  <a:lnTo>
                    <a:pt x="16718" y="0"/>
                  </a:lnTo>
                  <a:lnTo>
                    <a:pt x="16718" y="22892"/>
                  </a:lnTo>
                  <a:lnTo>
                    <a:pt x="0" y="228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6718" cy="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673747" y="3972807"/>
            <a:ext cx="63477" cy="86919"/>
            <a:chOff x="0" y="0"/>
            <a:chExt cx="16718" cy="228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6718" cy="22892"/>
            </a:xfrm>
            <a:custGeom>
              <a:avLst/>
              <a:gdLst/>
              <a:ahLst/>
              <a:cxnLst/>
              <a:rect l="l" t="t" r="r" b="b"/>
              <a:pathLst>
                <a:path w="16718" h="22892">
                  <a:moveTo>
                    <a:pt x="0" y="0"/>
                  </a:moveTo>
                  <a:lnTo>
                    <a:pt x="16718" y="0"/>
                  </a:lnTo>
                  <a:lnTo>
                    <a:pt x="16718" y="22892"/>
                  </a:lnTo>
                  <a:lnTo>
                    <a:pt x="0" y="228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66675"/>
              <a:ext cx="16718" cy="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619795" y="4084922"/>
            <a:ext cx="63477" cy="86919"/>
            <a:chOff x="0" y="0"/>
            <a:chExt cx="16718" cy="228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6718" cy="22892"/>
            </a:xfrm>
            <a:custGeom>
              <a:avLst/>
              <a:gdLst/>
              <a:ahLst/>
              <a:cxnLst/>
              <a:rect l="l" t="t" r="r" b="b"/>
              <a:pathLst>
                <a:path w="16718" h="22892">
                  <a:moveTo>
                    <a:pt x="0" y="0"/>
                  </a:moveTo>
                  <a:lnTo>
                    <a:pt x="16718" y="0"/>
                  </a:lnTo>
                  <a:lnTo>
                    <a:pt x="16718" y="22892"/>
                  </a:lnTo>
                  <a:lnTo>
                    <a:pt x="0" y="228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66675"/>
              <a:ext cx="16718" cy="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273822" y="9211031"/>
            <a:ext cx="191728" cy="94539"/>
            <a:chOff x="0" y="0"/>
            <a:chExt cx="50496" cy="2489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50496" cy="24899"/>
            </a:xfrm>
            <a:custGeom>
              <a:avLst/>
              <a:gdLst/>
              <a:ahLst/>
              <a:cxnLst/>
              <a:rect l="l" t="t" r="r" b="b"/>
              <a:pathLst>
                <a:path w="50496" h="24899">
                  <a:moveTo>
                    <a:pt x="0" y="0"/>
                  </a:moveTo>
                  <a:lnTo>
                    <a:pt x="50496" y="0"/>
                  </a:lnTo>
                  <a:lnTo>
                    <a:pt x="50496" y="24899"/>
                  </a:lnTo>
                  <a:lnTo>
                    <a:pt x="0" y="248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66675"/>
              <a:ext cx="50496" cy="91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231068" y="9159413"/>
            <a:ext cx="69192" cy="67869"/>
            <a:chOff x="0" y="0"/>
            <a:chExt cx="18223" cy="178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223" cy="17875"/>
            </a:xfrm>
            <a:custGeom>
              <a:avLst/>
              <a:gdLst/>
              <a:ahLst/>
              <a:cxnLst/>
              <a:rect l="l" t="t" r="r" b="b"/>
              <a:pathLst>
                <a:path w="18223" h="17875">
                  <a:moveTo>
                    <a:pt x="0" y="0"/>
                  </a:moveTo>
                  <a:lnTo>
                    <a:pt x="18223" y="0"/>
                  </a:lnTo>
                  <a:lnTo>
                    <a:pt x="18223" y="17875"/>
                  </a:lnTo>
                  <a:lnTo>
                    <a:pt x="0" y="1787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18223" cy="84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863613">
            <a:off x="-1069276" y="-2891757"/>
            <a:ext cx="6915324" cy="5988670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9870415" flipH="1" flipV="1">
            <a:off x="-8416292" y="504476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12702207" y="12702208"/>
                </a:moveTo>
                <a:lnTo>
                  <a:pt x="0" y="12702208"/>
                </a:lnTo>
                <a:lnTo>
                  <a:pt x="0" y="0"/>
                </a:lnTo>
                <a:lnTo>
                  <a:pt x="12702207" y="0"/>
                </a:lnTo>
                <a:lnTo>
                  <a:pt x="12702207" y="1270220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602" y="8881597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553200" y="419100"/>
            <a:ext cx="10817618" cy="124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5"/>
              </a:lnSpc>
            </a:pPr>
            <a:r>
              <a:rPr lang="en-US" sz="4500" dirty="0">
                <a:solidFill>
                  <a:srgbClr val="C8102E"/>
                </a:solidFill>
                <a:latin typeface="DM Sans Bold"/>
              </a:rPr>
              <a:t>Service Retention:</a:t>
            </a:r>
          </a:p>
          <a:p>
            <a:pPr>
              <a:lnSpc>
                <a:spcPts val="4305"/>
              </a:lnSpc>
            </a:pPr>
            <a:r>
              <a:rPr lang="en-US" sz="3500" dirty="0">
                <a:solidFill>
                  <a:srgbClr val="C8102E"/>
                </a:solidFill>
                <a:latin typeface="DM Sans"/>
              </a:rPr>
              <a:t>More Touch Points Equals Stronger Loyalty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53200" y="1965750"/>
            <a:ext cx="10623910" cy="9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50% of dealerships identify service department as their largest opportunity of growth - </a:t>
            </a:r>
            <a:r>
              <a:rPr lang="en-US" sz="2575" dirty="0" err="1">
                <a:solidFill>
                  <a:srgbClr val="C8102E"/>
                </a:solidFill>
                <a:latin typeface="DM Sans"/>
              </a:rPr>
              <a:t>DealerSocket</a:t>
            </a:r>
            <a:endParaRPr lang="en-US" sz="2575" dirty="0">
              <a:solidFill>
                <a:srgbClr val="C8102E"/>
              </a:solidFill>
              <a:latin typeface="DM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53200" y="3026699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Service retention sells cars - bottom line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53200" y="3749853"/>
            <a:ext cx="10623910" cy="94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Strongest opportunity to upgrade/trade in vehicles when customers visit for service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53200" y="4712571"/>
            <a:ext cx="10817618" cy="9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5% increase in customer retention equates to average of 50% profit increase - </a:t>
            </a:r>
            <a:r>
              <a:rPr lang="en-US" sz="2575" dirty="0">
                <a:solidFill>
                  <a:srgbClr val="C8102E"/>
                </a:solidFill>
                <a:latin typeface="DM Sans"/>
              </a:rPr>
              <a:t>Forbes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3200" y="5770538"/>
            <a:ext cx="10623910" cy="1410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38% of new car sales customers might return for their first service visit if the first appointment isn’t set, 57% will return if they do - </a:t>
            </a:r>
            <a:r>
              <a:rPr lang="en-US" sz="2575" dirty="0">
                <a:solidFill>
                  <a:srgbClr val="C8102E"/>
                </a:solidFill>
                <a:latin typeface="DM Sans"/>
              </a:rPr>
              <a:t>Drive Sure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53200" y="7209505"/>
            <a:ext cx="10623910" cy="9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70% of customers who purchased their car at a dealership did not return for service in the last year - </a:t>
            </a:r>
            <a:r>
              <a:rPr lang="en-US" sz="2575" dirty="0">
                <a:solidFill>
                  <a:srgbClr val="C8102E"/>
                </a:solidFill>
                <a:latin typeface="DM Sans"/>
              </a:rPr>
              <a:t>Cox Automotive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53200" y="8376729"/>
            <a:ext cx="10623910" cy="94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40 programs sold per month during the agreement equals to 12 additional RO’s per day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53200" y="9460424"/>
            <a:ext cx="10623910" cy="45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7022" lvl="1" indent="-278511">
              <a:lnSpc>
                <a:spcPts val="3766"/>
              </a:lnSpc>
              <a:buFont typeface="Arial"/>
              <a:buChar char="•"/>
            </a:pPr>
            <a:r>
              <a:rPr lang="en-US" sz="2579" dirty="0">
                <a:solidFill>
                  <a:srgbClr val="000000"/>
                </a:solidFill>
                <a:latin typeface="DM Sans"/>
              </a:rPr>
              <a:t>ARO equals $5,700/day or $148,200/month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10433598">
            <a:off x="12255699" y="-926197"/>
            <a:ext cx="5043012" cy="4367248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4" name="Freeform 4"/>
          <p:cNvSpPr/>
          <p:nvPr/>
        </p:nvSpPr>
        <p:spPr>
          <a:xfrm rot="-9743107">
            <a:off x="14198443" y="167434"/>
            <a:ext cx="12702208" cy="12702208"/>
          </a:xfrm>
          <a:custGeom>
            <a:avLst/>
            <a:gdLst/>
            <a:ahLst/>
            <a:cxnLst/>
            <a:rect l="l" t="t" r="r" b="b"/>
            <a:pathLst>
              <a:path w="12702208" h="12702208">
                <a:moveTo>
                  <a:pt x="0" y="0"/>
                </a:moveTo>
                <a:lnTo>
                  <a:pt x="12702208" y="0"/>
                </a:lnTo>
                <a:lnTo>
                  <a:pt x="12702208" y="12702208"/>
                </a:lnTo>
                <a:lnTo>
                  <a:pt x="0" y="12702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2265" y="8787813"/>
            <a:ext cx="4436140" cy="940973"/>
          </a:xfrm>
          <a:custGeom>
            <a:avLst/>
            <a:gdLst/>
            <a:ahLst/>
            <a:cxnLst/>
            <a:rect l="l" t="t" r="r" b="b"/>
            <a:pathLst>
              <a:path w="4436140" h="940973">
                <a:moveTo>
                  <a:pt x="0" y="0"/>
                </a:moveTo>
                <a:lnTo>
                  <a:pt x="4436140" y="0"/>
                </a:lnTo>
                <a:lnTo>
                  <a:pt x="4436140" y="940974"/>
                </a:lnTo>
                <a:lnTo>
                  <a:pt x="0" y="94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92182" y="2562037"/>
            <a:ext cx="6824514" cy="5152508"/>
          </a:xfrm>
          <a:custGeom>
            <a:avLst/>
            <a:gdLst/>
            <a:ahLst/>
            <a:cxnLst/>
            <a:rect l="l" t="t" r="r" b="b"/>
            <a:pathLst>
              <a:path w="6824514" h="5152508">
                <a:moveTo>
                  <a:pt x="0" y="0"/>
                </a:moveTo>
                <a:lnTo>
                  <a:pt x="6824515" y="0"/>
                </a:lnTo>
                <a:lnTo>
                  <a:pt x="6824515" y="5152508"/>
                </a:lnTo>
                <a:lnTo>
                  <a:pt x="0" y="5152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45673"/>
            <a:ext cx="8872850" cy="64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0"/>
              </a:lnSpc>
            </a:pPr>
            <a:r>
              <a:rPr lang="en-US" sz="4500">
                <a:solidFill>
                  <a:srgbClr val="C8102E"/>
                </a:solidFill>
                <a:latin typeface="DM Sans Bold"/>
              </a:rPr>
              <a:t>Automated Process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169488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Huge labor savings due to drastically rising labor rates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893395"/>
            <a:ext cx="8645619" cy="9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Preloading Auto Butler Protection is cost effective for both new and used vehicles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984337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Unlimited chemicals and polisher usage at no charge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092058"/>
            <a:ext cx="8399706" cy="934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Auto Butler is an original ceramic coating with a two step process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4642874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 dirty="0">
                <a:solidFill>
                  <a:srgbClr val="000000"/>
                </a:solidFill>
                <a:latin typeface="DM Sans"/>
              </a:rPr>
              <a:t>Utilize polisher for handling heat cases/promotions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367466"/>
            <a:ext cx="10623910" cy="45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5984" lvl="1" indent="-277992">
              <a:lnSpc>
                <a:spcPts val="3759"/>
              </a:lnSpc>
              <a:buFont typeface="Arial"/>
              <a:buChar char="•"/>
            </a:pPr>
            <a:r>
              <a:rPr lang="en-US" sz="2575">
                <a:solidFill>
                  <a:srgbClr val="000000"/>
                </a:solidFill>
                <a:latin typeface="DM Sans"/>
              </a:rPr>
              <a:t>All maintenance and cleaning included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358</Words>
  <Application>Microsoft Office PowerPoint</Application>
  <PresentationFormat>Custom</PresentationFormat>
  <Paragraphs>46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DM Sans Bold</vt:lpstr>
      <vt:lpstr>DM Sans</vt:lpstr>
      <vt:lpstr>Calibri</vt:lpstr>
      <vt:lpstr>Helvetica World</vt:lpstr>
      <vt:lpstr>DM Sans Italics</vt:lpstr>
      <vt:lpstr>Arial</vt:lpstr>
      <vt:lpstr>Horizon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Auto Butler In-Town Visit Presentation</dc:title>
  <cp:lastModifiedBy>Abigail Weigel</cp:lastModifiedBy>
  <cp:revision>12</cp:revision>
  <cp:lastPrinted>2024-03-11T22:01:01Z</cp:lastPrinted>
  <dcterms:created xsi:type="dcterms:W3CDTF">2006-08-16T00:00:00Z</dcterms:created>
  <dcterms:modified xsi:type="dcterms:W3CDTF">2024-04-02T15:10:34Z</dcterms:modified>
  <dc:identifier>DAF-kWf0Cjk</dc:identifier>
</cp:coreProperties>
</file>